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notesMasterIdLst>
    <p:notesMasterId r:id="rId6"/>
  </p:notesMasterIdLst>
  <p:sldIdLst>
    <p:sldId id="257" r:id="rId5"/>
  </p:sldIdLst>
  <p:sldSz cx="7559675" cy="10691813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7">
          <p15:clr>
            <a:srgbClr val="A4A3A4"/>
          </p15:clr>
        </p15:guide>
        <p15:guide id="2" pos="238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0000"/>
    <a:srgbClr val="FF00FF"/>
    <a:srgbClr val="1F4E79"/>
    <a:srgbClr val="2E75B6"/>
    <a:srgbClr val="548EC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364" autoAdjust="0"/>
    <p:restoredTop sz="94660"/>
  </p:normalViewPr>
  <p:slideViewPr>
    <p:cSldViewPr snapToGrid="0">
      <p:cViewPr varScale="1">
        <p:scale>
          <a:sx n="71" d="100"/>
          <a:sy n="71" d="100"/>
        </p:scale>
        <p:origin x="3066" y="90"/>
      </p:cViewPr>
      <p:guideLst>
        <p:guide orient="horz" pos="3367"/>
        <p:guide pos="2381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大塚健二" userId="8372ff89-8ab5-481b-a04f-cbbc8c8710ef" providerId="ADAL" clId="{8CD34DBF-9550-469A-BF65-DDE354F1465F}"/>
    <pc:docChg chg="modSld">
      <pc:chgData name="大塚健二" userId="8372ff89-8ab5-481b-a04f-cbbc8c8710ef" providerId="ADAL" clId="{8CD34DBF-9550-469A-BF65-DDE354F1465F}" dt="2025-04-08T23:51:32.697" v="15" actId="255"/>
      <pc:docMkLst>
        <pc:docMk/>
      </pc:docMkLst>
      <pc:sldChg chg="modSp mod">
        <pc:chgData name="大塚健二" userId="8372ff89-8ab5-481b-a04f-cbbc8c8710ef" providerId="ADAL" clId="{8CD34DBF-9550-469A-BF65-DDE354F1465F}" dt="2025-04-08T23:51:32.697" v="15" actId="255"/>
        <pc:sldMkLst>
          <pc:docMk/>
          <pc:sldMk cId="3575387293" sldId="257"/>
        </pc:sldMkLst>
        <pc:spChg chg="mod">
          <ac:chgData name="大塚健二" userId="8372ff89-8ab5-481b-a04f-cbbc8c8710ef" providerId="ADAL" clId="{8CD34DBF-9550-469A-BF65-DDE354F1465F}" dt="2025-04-08T23:51:32.697" v="15" actId="255"/>
          <ac:spMkLst>
            <pc:docMk/>
            <pc:sldMk cId="3575387293" sldId="257"/>
            <ac:spMk id="6" creationId="{B822837B-A103-A342-D4C1-6F8CF1927097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" y="2"/>
            <a:ext cx="2949787" cy="498693"/>
          </a:xfrm>
          <a:prstGeom prst="rect">
            <a:avLst/>
          </a:prstGeom>
        </p:spPr>
        <p:txBody>
          <a:bodyPr vert="horz" lIns="95652" tIns="47826" rIns="95652" bIns="47826" rtlCol="0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41" y="2"/>
            <a:ext cx="2949787" cy="498693"/>
          </a:xfrm>
          <a:prstGeom prst="rect">
            <a:avLst/>
          </a:prstGeom>
        </p:spPr>
        <p:txBody>
          <a:bodyPr vert="horz" lIns="95652" tIns="47826" rIns="95652" bIns="47826" rtlCol="0"/>
          <a:lstStyle>
            <a:lvl1pPr algn="r">
              <a:defRPr sz="1300"/>
            </a:lvl1pPr>
          </a:lstStyle>
          <a:p>
            <a:fld id="{E45875AA-E00B-41D4-B2D1-1FA68F93A669}" type="datetimeFigureOut">
              <a:rPr kumimoji="1" lang="ja-JP" altLang="en-US" smtClean="0"/>
              <a:t>2025/4/9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17738" y="1243013"/>
            <a:ext cx="2371725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652" tIns="47826" rIns="95652" bIns="47826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1" y="4783307"/>
            <a:ext cx="5445760" cy="3913615"/>
          </a:xfrm>
          <a:prstGeom prst="rect">
            <a:avLst/>
          </a:prstGeom>
        </p:spPr>
        <p:txBody>
          <a:bodyPr vert="horz" lIns="95652" tIns="47826" rIns="95652" bIns="47826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2" y="9440649"/>
            <a:ext cx="2949787" cy="498692"/>
          </a:xfrm>
          <a:prstGeom prst="rect">
            <a:avLst/>
          </a:prstGeom>
        </p:spPr>
        <p:txBody>
          <a:bodyPr vert="horz" lIns="95652" tIns="47826" rIns="95652" bIns="47826" rtlCol="0" anchor="b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41" y="9440649"/>
            <a:ext cx="2949787" cy="498692"/>
          </a:xfrm>
          <a:prstGeom prst="rect">
            <a:avLst/>
          </a:prstGeom>
        </p:spPr>
        <p:txBody>
          <a:bodyPr vert="horz" lIns="95652" tIns="47826" rIns="95652" bIns="47826" rtlCol="0" anchor="b"/>
          <a:lstStyle>
            <a:lvl1pPr algn="r">
              <a:defRPr sz="1300"/>
            </a:lvl1pPr>
          </a:lstStyle>
          <a:p>
            <a:fld id="{95C6B82C-4BB4-47F8-9679-0A88CB6C205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792801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C31574-D47C-4BF1-A017-CE02B4AFC5BD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478013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4FDD8-ABA9-486E-A293-FC1A83579BF3}" type="datetimeFigureOut">
              <a:rPr kumimoji="1" lang="ja-JP" altLang="en-US" smtClean="0"/>
              <a:t>2025/4/9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0A2DD-43FA-4161-805A-E43BE111EA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252381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4FDD8-ABA9-486E-A293-FC1A83579BF3}" type="datetimeFigureOut">
              <a:rPr kumimoji="1" lang="ja-JP" altLang="en-US" smtClean="0"/>
              <a:t>2025/4/9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0A2DD-43FA-4161-805A-E43BE111EA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150979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4FDD8-ABA9-486E-A293-FC1A83579BF3}" type="datetimeFigureOut">
              <a:rPr kumimoji="1" lang="ja-JP" altLang="en-US" smtClean="0"/>
              <a:t>2025/4/9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0A2DD-43FA-4161-805A-E43BE111EA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503628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4FDD8-ABA9-486E-A293-FC1A83579BF3}" type="datetimeFigureOut">
              <a:rPr kumimoji="1" lang="ja-JP" altLang="en-US" smtClean="0"/>
              <a:t>2025/4/9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0A2DD-43FA-4161-805A-E43BE111EA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808902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/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4FDD8-ABA9-486E-A293-FC1A83579BF3}" type="datetimeFigureOut">
              <a:rPr kumimoji="1" lang="ja-JP" altLang="en-US" smtClean="0"/>
              <a:t>2025/4/9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0A2DD-43FA-4161-805A-E43BE111EA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090093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4FDD8-ABA9-486E-A293-FC1A83579BF3}" type="datetimeFigureOut">
              <a:rPr kumimoji="1" lang="ja-JP" altLang="en-US" smtClean="0"/>
              <a:t>2025/4/9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0A2DD-43FA-4161-805A-E43BE111EA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82567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4FDD8-ABA9-486E-A293-FC1A83579BF3}" type="datetimeFigureOut">
              <a:rPr kumimoji="1" lang="ja-JP" altLang="en-US" smtClean="0"/>
              <a:t>2025/4/9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0A2DD-43FA-4161-805A-E43BE111EA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30543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4FDD8-ABA9-486E-A293-FC1A83579BF3}" type="datetimeFigureOut">
              <a:rPr kumimoji="1" lang="ja-JP" altLang="en-US" smtClean="0"/>
              <a:t>2025/4/9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0A2DD-43FA-4161-805A-E43BE111EA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137323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4FDD8-ABA9-486E-A293-FC1A83579BF3}" type="datetimeFigureOut">
              <a:rPr kumimoji="1" lang="ja-JP" altLang="en-US" smtClean="0"/>
              <a:t>2025/4/9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0A2DD-43FA-4161-805A-E43BE111EA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58358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4FDD8-ABA9-486E-A293-FC1A83579BF3}" type="datetimeFigureOut">
              <a:rPr kumimoji="1" lang="ja-JP" altLang="en-US" smtClean="0"/>
              <a:t>2025/4/9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0A2DD-43FA-4161-805A-E43BE111EA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24023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4FDD8-ABA9-486E-A293-FC1A83579BF3}" type="datetimeFigureOut">
              <a:rPr kumimoji="1" lang="ja-JP" altLang="en-US" smtClean="0"/>
              <a:t>2025/4/9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0A2DD-43FA-4161-805A-E43BE111EA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888632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14FDD8-ABA9-486E-A293-FC1A83579BF3}" type="datetimeFigureOut">
              <a:rPr kumimoji="1" lang="ja-JP" altLang="en-US" smtClean="0"/>
              <a:t>2025/4/9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40A2DD-43FA-4161-805A-E43BE111EA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333753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kumimoji="1"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kumimoji="1"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" name="表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8092567"/>
              </p:ext>
            </p:extLst>
          </p:nvPr>
        </p:nvGraphicFramePr>
        <p:xfrm>
          <a:off x="260851" y="4141108"/>
          <a:ext cx="7040001" cy="1795271"/>
        </p:xfrm>
        <a:graphic>
          <a:graphicData uri="http://schemas.openxmlformats.org/drawingml/2006/table">
            <a:tbl>
              <a:tblPr/>
              <a:tblGrid>
                <a:gridCol w="1866768">
                  <a:extLst>
                    <a:ext uri="{9D8B030D-6E8A-4147-A177-3AD203B41FA5}">
                      <a16:colId xmlns:a16="http://schemas.microsoft.com/office/drawing/2014/main" val="2589661528"/>
                    </a:ext>
                  </a:extLst>
                </a:gridCol>
                <a:gridCol w="5173233">
                  <a:extLst>
                    <a:ext uri="{9D8B030D-6E8A-4147-A177-3AD203B41FA5}">
                      <a16:colId xmlns:a16="http://schemas.microsoft.com/office/drawing/2014/main" val="3908645422"/>
                    </a:ext>
                  </a:extLst>
                </a:gridCol>
              </a:tblGrid>
              <a:tr h="40747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会社名（必須）</a:t>
                      </a:r>
                    </a:p>
                  </a:txBody>
                  <a:tcPr marL="100796" marR="100796" marT="50398" marB="5039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00796" marR="100796" marT="50398" marB="50398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590417265"/>
                  </a:ext>
                </a:extLst>
              </a:tr>
              <a:tr h="42452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会社住所（必須）</a:t>
                      </a:r>
                    </a:p>
                  </a:txBody>
                  <a:tcPr marL="100796" marR="100796" marT="50398" marB="5039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〒</a:t>
                      </a:r>
                    </a:p>
                  </a:txBody>
                  <a:tcPr marL="100796" marR="100796" marT="50398" marB="50398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394021418"/>
                  </a:ext>
                </a:extLst>
              </a:tr>
              <a:tr h="37530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会社</a:t>
                      </a:r>
                      <a:r>
                        <a:rPr kumimoji="1" lang="en-US" altLang="ja-JP" sz="11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TEL</a:t>
                      </a:r>
                      <a:r>
                        <a:rPr kumimoji="1" lang="ja-JP" altLang="en-US" sz="11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（必須）／</a:t>
                      </a:r>
                      <a:r>
                        <a:rPr kumimoji="1" lang="en-US" altLang="ja-JP" sz="11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FAX</a:t>
                      </a:r>
                      <a:endParaRPr kumimoji="1" lang="ja-JP" altLang="en-US" sz="11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00796" marR="100796" marT="50398" marB="5039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　　　　　　　　　　　　　　　　　　　　　／</a:t>
                      </a:r>
                    </a:p>
                  </a:txBody>
                  <a:tcPr marL="100796" marR="100796" marT="50398" marB="50398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876512863"/>
                  </a:ext>
                </a:extLst>
              </a:tr>
              <a:tr h="58797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業種（必須）</a:t>
                      </a:r>
                    </a:p>
                  </a:txBody>
                  <a:tcPr marL="100796" marR="100796" marT="50398" marB="5039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3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□ 測量　　□ 建設コンサルタント　　□ 建設・土木　　□ 土地家屋調査士　　</a:t>
                      </a:r>
                      <a:endParaRPr kumimoji="1" lang="en-US" altLang="ja-JP" sz="13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3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□ 官公庁　　□ 学校　　　□ その他</a:t>
                      </a:r>
                    </a:p>
                  </a:txBody>
                  <a:tcPr marL="100796" marR="100796" marT="50398" marB="50398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29380627"/>
                  </a:ext>
                </a:extLst>
              </a:tr>
            </a:tbl>
          </a:graphicData>
        </a:graphic>
      </p:graphicFrame>
      <p:sp>
        <p:nvSpPr>
          <p:cNvPr id="59" name="テキスト ボックス 58"/>
          <p:cNvSpPr txBox="1"/>
          <p:nvPr/>
        </p:nvSpPr>
        <p:spPr>
          <a:xfrm>
            <a:off x="261007" y="2136626"/>
            <a:ext cx="6901600" cy="828000"/>
          </a:xfrm>
          <a:prstGeom prst="rect">
            <a:avLst/>
          </a:prstGeom>
          <a:noFill/>
        </p:spPr>
        <p:txBody>
          <a:bodyPr wrap="square" rtlCol="0">
            <a:normAutofit lnSpcReduction="10000"/>
          </a:bodyPr>
          <a:lstStyle/>
          <a:p>
            <a:pPr algn="just">
              <a:spcAft>
                <a:spcPts val="661"/>
              </a:spcAft>
            </a:pPr>
            <a:r>
              <a:rPr lang="ja-JP" altLang="en-US" sz="1102" dirty="0">
                <a:latin typeface="Meiryo UI" panose="020B0604030504040204" pitchFamily="50" charset="-128"/>
                <a:ea typeface="Meiryo UI" panose="020B0604030504040204" pitchFamily="50" charset="-128"/>
              </a:rPr>
              <a:t>ご来場お申し込みはニコン・トリンブルオンラインフェア</a:t>
            </a:r>
            <a:r>
              <a:rPr lang="en-US" altLang="ja-JP" sz="1102" dirty="0">
                <a:latin typeface="Meiryo UI" panose="020B0604030504040204" pitchFamily="50" charset="-128"/>
                <a:ea typeface="Meiryo UI" panose="020B0604030504040204" pitchFamily="50" charset="-128"/>
              </a:rPr>
              <a:t>Web</a:t>
            </a:r>
            <a:r>
              <a:rPr lang="ja-JP" altLang="en-US" sz="1102" dirty="0">
                <a:latin typeface="Meiryo UI" panose="020B0604030504040204" pitchFamily="50" charset="-128"/>
                <a:ea typeface="Meiryo UI" panose="020B0604030504040204" pitchFamily="50" charset="-128"/>
              </a:rPr>
              <a:t>サイト内でも登録が可能です。</a:t>
            </a:r>
            <a:endParaRPr lang="en-US" altLang="ja-JP" sz="1102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just">
              <a:spcAft>
                <a:spcPts val="661"/>
              </a:spcAft>
            </a:pPr>
            <a:r>
              <a:rPr lang="ja-JP" altLang="en-US" sz="1102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en-US" altLang="ja-JP" sz="1102" dirty="0">
                <a:latin typeface="Meiryo UI" panose="020B0604030504040204" pitchFamily="50" charset="-128"/>
                <a:ea typeface="Meiryo UI" panose="020B0604030504040204" pitchFamily="50" charset="-128"/>
              </a:rPr>
              <a:t>※Web</a:t>
            </a:r>
            <a:r>
              <a:rPr lang="ja-JP" altLang="en-US" sz="1102" dirty="0">
                <a:latin typeface="Meiryo UI" panose="020B0604030504040204" pitchFamily="50" charset="-128"/>
                <a:ea typeface="Meiryo UI" panose="020B0604030504040204" pitchFamily="50" charset="-128"/>
              </a:rPr>
              <a:t>サイトにて直接お申込みをされる場合は、ご紹介販売店は「</a:t>
            </a:r>
            <a:r>
              <a:rPr lang="en-US" altLang="ja-JP" sz="1102" b="1" dirty="0"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lang="ja-JP" altLang="en-US" sz="1102" b="1" dirty="0">
                <a:latin typeface="Meiryo UI" panose="020B0604030504040204" pitchFamily="50" charset="-128"/>
                <a:ea typeface="Meiryo UI" panose="020B0604030504040204" pitchFamily="50" charset="-128"/>
              </a:rPr>
              <a:t>株</a:t>
            </a:r>
            <a:r>
              <a:rPr lang="en-US" altLang="ja-JP" sz="1102" b="1" dirty="0">
                <a:latin typeface="Meiryo UI" panose="020B0604030504040204" pitchFamily="50" charset="-128"/>
                <a:ea typeface="Meiryo UI" panose="020B0604030504040204" pitchFamily="50" charset="-128"/>
              </a:rPr>
              <a:t>)NT</a:t>
            </a:r>
            <a:r>
              <a:rPr lang="ja-JP" altLang="en-US" sz="1102" b="1" dirty="0">
                <a:latin typeface="Meiryo UI" panose="020B0604030504040204" pitchFamily="50" charset="-128"/>
                <a:ea typeface="Meiryo UI" panose="020B0604030504040204" pitchFamily="50" charset="-128"/>
              </a:rPr>
              <a:t>ジオテックス」</a:t>
            </a:r>
            <a:r>
              <a:rPr lang="ja-JP" altLang="en-US" sz="1102" dirty="0">
                <a:latin typeface="Meiryo UI" panose="020B0604030504040204" pitchFamily="50" charset="-128"/>
                <a:ea typeface="Meiryo UI" panose="020B0604030504040204" pitchFamily="50" charset="-128"/>
              </a:rPr>
              <a:t>を選択してください。</a:t>
            </a:r>
            <a:endParaRPr lang="en-US" altLang="ja-JP" sz="1102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just">
              <a:spcAft>
                <a:spcPts val="661"/>
              </a:spcAft>
            </a:pPr>
            <a:r>
              <a:rPr lang="en-US" altLang="ja-JP" sz="1102" dirty="0">
                <a:latin typeface="Meiryo UI" panose="020B0604030504040204" pitchFamily="50" charset="-128"/>
                <a:ea typeface="Meiryo UI" panose="020B0604030504040204" pitchFamily="50" charset="-128"/>
              </a:rPr>
              <a:t>FAX</a:t>
            </a:r>
            <a:r>
              <a:rPr lang="ja-JP" altLang="en-US" sz="1102" dirty="0">
                <a:latin typeface="Meiryo UI" panose="020B0604030504040204" pitchFamily="50" charset="-128"/>
                <a:ea typeface="Meiryo UI" panose="020B0604030504040204" pitchFamily="50" charset="-128"/>
              </a:rPr>
              <a:t>でお申込みされる場合は、</a:t>
            </a:r>
            <a:r>
              <a:rPr lang="ja-JP" altLang="en-US" sz="1102" b="1" dirty="0">
                <a:latin typeface="Meiryo UI" panose="020B0604030504040204" pitchFamily="50" charset="-128"/>
                <a:ea typeface="Meiryo UI" panose="020B0604030504040204" pitchFamily="50" charset="-128"/>
              </a:rPr>
              <a:t>以下の①と②をご記入の上</a:t>
            </a:r>
            <a:r>
              <a:rPr lang="ja-JP" altLang="en-US" sz="1102" dirty="0">
                <a:latin typeface="Meiryo UI" panose="020B0604030504040204" pitchFamily="50" charset="-128"/>
                <a:ea typeface="Meiryo UI" panose="020B0604030504040204" pitchFamily="50" charset="-128"/>
              </a:rPr>
              <a:t>、記載番号まで</a:t>
            </a:r>
            <a:r>
              <a:rPr lang="en-US" altLang="ja-JP" sz="1102" dirty="0">
                <a:latin typeface="Meiryo UI" panose="020B0604030504040204" pitchFamily="50" charset="-128"/>
                <a:ea typeface="Meiryo UI" panose="020B0604030504040204" pitchFamily="50" charset="-128"/>
              </a:rPr>
              <a:t>FAX</a:t>
            </a:r>
            <a:r>
              <a:rPr lang="ja-JP" altLang="en-US" sz="1102" dirty="0">
                <a:latin typeface="Meiryo UI" panose="020B0604030504040204" pitchFamily="50" charset="-128"/>
                <a:ea typeface="Meiryo UI" panose="020B0604030504040204" pitchFamily="50" charset="-128"/>
              </a:rPr>
              <a:t>をお送りください。</a:t>
            </a:r>
            <a:endParaRPr lang="en-US" altLang="ja-JP" sz="1102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just"/>
            <a:endParaRPr kumimoji="1" lang="ja-JP" altLang="en-US" sz="11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236371" y="1455187"/>
            <a:ext cx="6992597" cy="5924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323"/>
              </a:lnSpc>
            </a:pPr>
            <a:r>
              <a:rPr lang="ja-JP" altLang="en-US" sz="992" dirty="0">
                <a:solidFill>
                  <a:srgbClr val="F9083A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新型コロナ感染拡大予防対策の一環として、ご来場者様全員の氏名・緊急連絡先等の事前登録をお願いしております。</a:t>
            </a:r>
            <a:endParaRPr lang="en-US" altLang="ja-JP" sz="992" dirty="0">
              <a:solidFill>
                <a:srgbClr val="F9083A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323"/>
              </a:lnSpc>
            </a:pPr>
            <a:r>
              <a:rPr lang="ja-JP" altLang="en-US" sz="992" dirty="0">
                <a:solidFill>
                  <a:srgbClr val="F9083A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同一事業所から複数のお客様がお越しいただく場合でも、それぞれ個別のご登録をお願いいたします。また、本フォームで取得した個人情報は必要に応じて開催会場・消防署等への提出を求められる場合がありますので、ご了承ください。</a:t>
            </a:r>
          </a:p>
        </p:txBody>
      </p:sp>
      <p:sp>
        <p:nvSpPr>
          <p:cNvPr id="4" name="角丸四角形 3"/>
          <p:cNvSpPr/>
          <p:nvPr/>
        </p:nvSpPr>
        <p:spPr>
          <a:xfrm>
            <a:off x="260851" y="1431007"/>
            <a:ext cx="7063434" cy="635368"/>
          </a:xfrm>
          <a:prstGeom prst="roundRect">
            <a:avLst>
              <a:gd name="adj" fmla="val 11565"/>
            </a:avLst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984"/>
          </a:p>
        </p:txBody>
      </p:sp>
      <p:graphicFrame>
        <p:nvGraphicFramePr>
          <p:cNvPr id="8" name="表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34629560"/>
              </p:ext>
            </p:extLst>
          </p:nvPr>
        </p:nvGraphicFramePr>
        <p:xfrm>
          <a:off x="260851" y="6380390"/>
          <a:ext cx="7040000" cy="2937941"/>
        </p:xfrm>
        <a:graphic>
          <a:graphicData uri="http://schemas.openxmlformats.org/drawingml/2006/table">
            <a:tbl>
              <a:tblPr/>
              <a:tblGrid>
                <a:gridCol w="226992">
                  <a:extLst>
                    <a:ext uri="{9D8B030D-6E8A-4147-A177-3AD203B41FA5}">
                      <a16:colId xmlns:a16="http://schemas.microsoft.com/office/drawing/2014/main" val="910670419"/>
                    </a:ext>
                  </a:extLst>
                </a:gridCol>
                <a:gridCol w="1379057">
                  <a:extLst>
                    <a:ext uri="{9D8B030D-6E8A-4147-A177-3AD203B41FA5}">
                      <a16:colId xmlns:a16="http://schemas.microsoft.com/office/drawing/2014/main" val="3704902663"/>
                    </a:ext>
                  </a:extLst>
                </a:gridCol>
                <a:gridCol w="1171575">
                  <a:extLst>
                    <a:ext uri="{9D8B030D-6E8A-4147-A177-3AD203B41FA5}">
                      <a16:colId xmlns:a16="http://schemas.microsoft.com/office/drawing/2014/main" val="3216817790"/>
                    </a:ext>
                  </a:extLst>
                </a:gridCol>
                <a:gridCol w="771525">
                  <a:extLst>
                    <a:ext uri="{9D8B030D-6E8A-4147-A177-3AD203B41FA5}">
                      <a16:colId xmlns:a16="http://schemas.microsoft.com/office/drawing/2014/main" val="3469757069"/>
                    </a:ext>
                  </a:extLst>
                </a:gridCol>
                <a:gridCol w="781050">
                  <a:extLst>
                    <a:ext uri="{9D8B030D-6E8A-4147-A177-3AD203B41FA5}">
                      <a16:colId xmlns:a16="http://schemas.microsoft.com/office/drawing/2014/main" val="410349304"/>
                    </a:ext>
                  </a:extLst>
                </a:gridCol>
                <a:gridCol w="2709801">
                  <a:extLst>
                    <a:ext uri="{9D8B030D-6E8A-4147-A177-3AD203B41FA5}">
                      <a16:colId xmlns:a16="http://schemas.microsoft.com/office/drawing/2014/main" val="2802012018"/>
                    </a:ext>
                  </a:extLst>
                </a:gridCol>
              </a:tblGrid>
              <a:tr h="32628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/>
                        <a:t>　</a:t>
                      </a:r>
                    </a:p>
                  </a:txBody>
                  <a:tcPr marL="100796" marR="100796" marT="50398" marB="5039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/>
                        <a:t>部署名</a:t>
                      </a:r>
                    </a:p>
                  </a:txBody>
                  <a:tcPr marL="100796" marR="100796" marT="50398" marB="50398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/>
                        <a:t>役職</a:t>
                      </a:r>
                    </a:p>
                  </a:txBody>
                  <a:tcPr marL="100796" marR="100796" marT="50398" marB="50398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/>
                        <a:t>姓</a:t>
                      </a:r>
                      <a:endParaRPr kumimoji="1" lang="en-US" altLang="ja-JP" sz="1100" b="1" dirty="0"/>
                    </a:p>
                    <a:p>
                      <a:pPr algn="ctr"/>
                      <a:r>
                        <a:rPr kumimoji="1" lang="ja-JP" altLang="en-US" sz="1100" b="1" dirty="0"/>
                        <a:t>（必須）</a:t>
                      </a:r>
                    </a:p>
                  </a:txBody>
                  <a:tcPr marL="100796" marR="100796" marT="50398" marB="50398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/>
                        <a:t>名</a:t>
                      </a:r>
                      <a:endParaRPr kumimoji="1" lang="en-US" altLang="ja-JP" sz="1100" b="1" dirty="0"/>
                    </a:p>
                    <a:p>
                      <a:pPr algn="ctr"/>
                      <a:r>
                        <a:rPr kumimoji="1" lang="ja-JP" altLang="en-US" sz="1100" b="1" dirty="0"/>
                        <a:t>（必須）</a:t>
                      </a:r>
                    </a:p>
                  </a:txBody>
                  <a:tcPr marL="100796" marR="100796" marT="50398" marB="50398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/>
                        <a:t>メールアドレス（必須）</a:t>
                      </a:r>
                    </a:p>
                  </a:txBody>
                  <a:tcPr marL="100796" marR="100796" marT="50398" marB="50398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70257242"/>
                  </a:ext>
                </a:extLst>
              </a:tr>
              <a:tr h="500373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/>
                        <a:t>1</a:t>
                      </a:r>
                      <a:endParaRPr kumimoji="1" lang="ja-JP" altLang="en-US" sz="1200" dirty="0"/>
                    </a:p>
                  </a:txBody>
                  <a:tcPr marL="100796" marR="100796" marT="50398" marB="5039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/>
                    </a:p>
                  </a:txBody>
                  <a:tcPr marL="100796" marR="100796" marT="50398" marB="50398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/>
                    </a:p>
                  </a:txBody>
                  <a:tcPr marL="100796" marR="100796" marT="50398" marB="50398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/>
                    </a:p>
                  </a:txBody>
                  <a:tcPr marL="100796" marR="100796" marT="50398" marB="50398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/>
                    </a:p>
                  </a:txBody>
                  <a:tcPr marL="100796" marR="100796" marT="50398" marB="50398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/>
                    </a:p>
                  </a:txBody>
                  <a:tcPr marL="100796" marR="100796" marT="50398" marB="50398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85236263"/>
                  </a:ext>
                </a:extLst>
              </a:tr>
              <a:tr h="500373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/>
                        <a:t>2</a:t>
                      </a:r>
                      <a:endParaRPr kumimoji="1" lang="ja-JP" altLang="en-US" sz="1200" dirty="0"/>
                    </a:p>
                  </a:txBody>
                  <a:tcPr marL="100796" marR="100796" marT="50398" marB="5039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/>
                    </a:p>
                  </a:txBody>
                  <a:tcPr marL="100796" marR="100796" marT="50398" marB="50398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/>
                    </a:p>
                  </a:txBody>
                  <a:tcPr marL="100796" marR="100796" marT="50398" marB="50398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/>
                    </a:p>
                  </a:txBody>
                  <a:tcPr marL="100796" marR="100796" marT="50398" marB="50398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/>
                    </a:p>
                  </a:txBody>
                  <a:tcPr marL="100796" marR="100796" marT="50398" marB="50398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/>
                    </a:p>
                  </a:txBody>
                  <a:tcPr marL="100796" marR="100796" marT="50398" marB="50398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28916384"/>
                  </a:ext>
                </a:extLst>
              </a:tr>
              <a:tr h="500373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/>
                        <a:t>3</a:t>
                      </a:r>
                      <a:endParaRPr kumimoji="1" lang="ja-JP" altLang="en-US" sz="1200" dirty="0"/>
                    </a:p>
                  </a:txBody>
                  <a:tcPr marL="100796" marR="100796" marT="50398" marB="5039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/>
                    </a:p>
                  </a:txBody>
                  <a:tcPr marL="100796" marR="100796" marT="50398" marB="50398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/>
                    </a:p>
                  </a:txBody>
                  <a:tcPr marL="100796" marR="100796" marT="50398" marB="50398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/>
                    </a:p>
                  </a:txBody>
                  <a:tcPr marL="100796" marR="100796" marT="50398" marB="50398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/>
                    </a:p>
                  </a:txBody>
                  <a:tcPr marL="100796" marR="100796" marT="50398" marB="50398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/>
                    </a:p>
                  </a:txBody>
                  <a:tcPr marL="100796" marR="100796" marT="50398" marB="50398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52552277"/>
                  </a:ext>
                </a:extLst>
              </a:tr>
              <a:tr h="500373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/>
                        <a:t>4</a:t>
                      </a:r>
                      <a:endParaRPr kumimoji="1" lang="ja-JP" altLang="en-US" sz="1200" dirty="0"/>
                    </a:p>
                  </a:txBody>
                  <a:tcPr marL="100796" marR="100796" marT="50398" marB="5039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/>
                    </a:p>
                  </a:txBody>
                  <a:tcPr marL="100796" marR="100796" marT="50398" marB="50398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/>
                    </a:p>
                  </a:txBody>
                  <a:tcPr marL="100796" marR="100796" marT="50398" marB="50398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/>
                    </a:p>
                  </a:txBody>
                  <a:tcPr marL="100796" marR="100796" marT="50398" marB="50398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/>
                    </a:p>
                  </a:txBody>
                  <a:tcPr marL="100796" marR="100796" marT="50398" marB="50398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/>
                    </a:p>
                  </a:txBody>
                  <a:tcPr marL="100796" marR="100796" marT="50398" marB="50398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29050277"/>
                  </a:ext>
                </a:extLst>
              </a:tr>
              <a:tr h="500373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/>
                        <a:t>5</a:t>
                      </a:r>
                      <a:endParaRPr kumimoji="1" lang="ja-JP" altLang="en-US" sz="1200" dirty="0"/>
                    </a:p>
                  </a:txBody>
                  <a:tcPr marL="100796" marR="100796" marT="50398" marB="5039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/>
                    </a:p>
                  </a:txBody>
                  <a:tcPr marL="100796" marR="100796" marT="50398" marB="50398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/>
                    </a:p>
                  </a:txBody>
                  <a:tcPr marL="100796" marR="100796" marT="50398" marB="50398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/>
                    </a:p>
                  </a:txBody>
                  <a:tcPr marL="100796" marR="100796" marT="50398" marB="50398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/>
                    </a:p>
                  </a:txBody>
                  <a:tcPr marL="100796" marR="100796" marT="50398" marB="50398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/>
                    </a:p>
                  </a:txBody>
                  <a:tcPr marL="100796" marR="100796" marT="50398" marB="50398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55333182"/>
                  </a:ext>
                </a:extLst>
              </a:tr>
            </a:tbl>
          </a:graphicData>
        </a:graphic>
      </p:graphicFrame>
      <p:sp>
        <p:nvSpPr>
          <p:cNvPr id="45" name="テキスト ボックス 44"/>
          <p:cNvSpPr txBox="1"/>
          <p:nvPr/>
        </p:nvSpPr>
        <p:spPr>
          <a:xfrm>
            <a:off x="147320" y="9300982"/>
            <a:ext cx="7269480" cy="7030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992" dirty="0"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992" dirty="0">
                <a:latin typeface="Meiryo UI" panose="020B0604030504040204" pitchFamily="50" charset="-128"/>
                <a:ea typeface="Meiryo UI" panose="020B0604030504040204" pitchFamily="50" charset="-128"/>
              </a:rPr>
              <a:t>個人情報の取扱いについて</a:t>
            </a:r>
            <a:r>
              <a:rPr lang="en-US" altLang="ja-JP" sz="992" dirty="0"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</a:p>
          <a:p>
            <a:r>
              <a:rPr lang="ja-JP" altLang="en-US" sz="992" dirty="0">
                <a:latin typeface="Meiryo UI" panose="020B0604030504040204" pitchFamily="50" charset="-128"/>
                <a:ea typeface="Meiryo UI" panose="020B0604030504040204" pitchFamily="50" charset="-128"/>
              </a:rPr>
              <a:t>ご記入頂きました個人情報は、本イベントの開催・運営を目的として利用いたします。また、今後、弊社及び出展協賛会社、製品取扱い販売店が主催・参加するイベントや製品・サービス等に関する情報等をお届けする目的にも利用させて頂きます。その他、個人情報に関するお取り扱いにつきましては㈱ニコン・トリンブルホームページ（</a:t>
            </a:r>
            <a:r>
              <a:rPr lang="en-US" altLang="ja-JP" sz="992" dirty="0">
                <a:latin typeface="Meiryo UI" panose="020B0604030504040204" pitchFamily="50" charset="-128"/>
                <a:ea typeface="Meiryo UI" panose="020B0604030504040204" pitchFamily="50" charset="-128"/>
              </a:rPr>
              <a:t>https://www.nikon-trimble.co.jp/)</a:t>
            </a:r>
            <a:r>
              <a:rPr lang="ja-JP" altLang="en-US" sz="992" dirty="0">
                <a:latin typeface="Meiryo UI" panose="020B0604030504040204" pitchFamily="50" charset="-128"/>
                <a:ea typeface="Meiryo UI" panose="020B0604030504040204" pitchFamily="50" charset="-128"/>
              </a:rPr>
              <a:t>をご確認下さい。</a:t>
            </a:r>
            <a:endParaRPr lang="en-US" altLang="ja-JP" sz="992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234354" y="3880270"/>
            <a:ext cx="6660886" cy="2959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ja-JP" altLang="en-US" sz="1323" b="1" dirty="0">
                <a:latin typeface="Meiryo UI" panose="020B0604030504040204" pitchFamily="50" charset="-128"/>
                <a:ea typeface="Meiryo UI" panose="020B0604030504040204" pitchFamily="50" charset="-128"/>
              </a:rPr>
              <a:t>① 貴社情報</a:t>
            </a:r>
            <a:endParaRPr kumimoji="1" lang="ja-JP" altLang="en-US" sz="1323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234353" y="6118459"/>
            <a:ext cx="6660887" cy="2959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ja-JP" altLang="en-US" sz="1323" b="1" dirty="0">
                <a:latin typeface="Meiryo UI" panose="020B0604030504040204" pitchFamily="50" charset="-128"/>
                <a:ea typeface="Meiryo UI" panose="020B0604030504040204" pitchFamily="50" charset="-128"/>
              </a:rPr>
              <a:t>② ご来場者様情報</a:t>
            </a:r>
            <a:endParaRPr kumimoji="1" lang="ja-JP" altLang="en-US" sz="1323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" name="正方形/長方形 2"/>
          <p:cNvSpPr/>
          <p:nvPr/>
        </p:nvSpPr>
        <p:spPr>
          <a:xfrm>
            <a:off x="1966655" y="6118459"/>
            <a:ext cx="3919095" cy="2619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661"/>
              </a:spcAft>
            </a:pPr>
            <a:r>
              <a:rPr lang="ja-JP" altLang="en-US" sz="1102" dirty="0">
                <a:latin typeface="Meiryo UI" panose="020B0604030504040204" pitchFamily="50" charset="-128"/>
                <a:ea typeface="Meiryo UI" panose="020B0604030504040204" pitchFamily="50" charset="-128"/>
              </a:rPr>
              <a:t>（記入欄が足りない場合は、本用紙をコピーしてご利用ください。）</a:t>
            </a:r>
            <a:endParaRPr lang="en-US" altLang="ja-JP" sz="1102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-4128247" y="726141"/>
            <a:ext cx="3227294" cy="1323439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4000" b="1" dirty="0"/>
              <a:t>FAX</a:t>
            </a:r>
            <a:r>
              <a:rPr kumimoji="1" lang="ja-JP" altLang="en-US" sz="4000" b="1" dirty="0"/>
              <a:t>申込用フォーム</a:t>
            </a: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BE67C54B-5291-BEBF-9100-7B8A6E043EB3}"/>
              </a:ext>
            </a:extLst>
          </p:cNvPr>
          <p:cNvSpPr/>
          <p:nvPr/>
        </p:nvSpPr>
        <p:spPr>
          <a:xfrm>
            <a:off x="-1" y="282786"/>
            <a:ext cx="7559675" cy="1148221"/>
          </a:xfrm>
          <a:prstGeom prst="rect">
            <a:avLst/>
          </a:prstGeom>
          <a:noFill/>
        </p:spPr>
        <p:txBody>
          <a:bodyPr wrap="square" lIns="100796" tIns="50398" rIns="100796" bIns="50398">
            <a:spAutoFit/>
          </a:bodyPr>
          <a:lstStyle/>
          <a:p>
            <a:pPr algn="ctr"/>
            <a:r>
              <a:rPr lang="ja-JP" altLang="en-US" sz="2000" b="1" dirty="0">
                <a:ln w="0"/>
              </a:rPr>
              <a:t>ニコン・トリンブル</a:t>
            </a:r>
            <a:endParaRPr lang="en-US" altLang="ja-JP" sz="2000" b="1" dirty="0">
              <a:ln w="0"/>
            </a:endParaRPr>
          </a:p>
          <a:p>
            <a:pPr algn="ctr"/>
            <a:r>
              <a:rPr lang="ja-JP" altLang="en-US" sz="2400" b="1" dirty="0">
                <a:ln w="0"/>
              </a:rPr>
              <a:t>ジオスペーシャルフェア</a:t>
            </a:r>
            <a:r>
              <a:rPr lang="en-US" altLang="ja-JP" sz="2400" b="1" dirty="0">
                <a:ln w="0"/>
                <a:latin typeface="+mn-ea"/>
              </a:rPr>
              <a:t>2025</a:t>
            </a:r>
            <a:r>
              <a:rPr lang="ja-JP" altLang="en-US" sz="2400" b="1" dirty="0">
                <a:ln w="0"/>
              </a:rPr>
              <a:t>　東京会場</a:t>
            </a:r>
            <a:endParaRPr lang="en-US" altLang="ja-JP" sz="2400" b="1" dirty="0">
              <a:ln w="0"/>
            </a:endParaRPr>
          </a:p>
          <a:p>
            <a:pPr algn="ctr"/>
            <a:r>
              <a:rPr lang="ja-JP" altLang="en-US" sz="2400" b="1" dirty="0">
                <a:ln w="0"/>
              </a:rPr>
              <a:t>ご来場お申込みフォーム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B822837B-A103-A342-D4C1-6F8CF1927097}"/>
              </a:ext>
            </a:extLst>
          </p:cNvPr>
          <p:cNvSpPr/>
          <p:nvPr/>
        </p:nvSpPr>
        <p:spPr>
          <a:xfrm>
            <a:off x="234353" y="2819215"/>
            <a:ext cx="7064482" cy="1148235"/>
          </a:xfrm>
          <a:prstGeom prst="rect">
            <a:avLst/>
          </a:prstGeom>
          <a:noFill/>
        </p:spPr>
        <p:txBody>
          <a:bodyPr wrap="square" lIns="100811" tIns="50405" rIns="100811" bIns="50405">
            <a:spAutoFit/>
          </a:bodyPr>
          <a:lstStyle/>
          <a:p>
            <a:pPr algn="ctr"/>
            <a:r>
              <a:rPr lang="ja-JP" altLang="en-US" sz="20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株式</a:t>
            </a:r>
            <a:r>
              <a:rPr lang="zh-CN" altLang="en-US" sz="20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会社</a:t>
            </a:r>
            <a:r>
              <a:rPr lang="en-US" altLang="zh-CN" sz="20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NT</a:t>
            </a:r>
            <a:r>
              <a:rPr lang="ja-JP" altLang="en-US" sz="20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ジオテックス</a:t>
            </a:r>
            <a:endParaRPr lang="en-US" altLang="ja-JP" sz="2000" b="1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ja-JP" altLang="en-US" sz="20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メール：</a:t>
            </a:r>
            <a:r>
              <a:rPr lang="en-US" altLang="zh-CN" sz="20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info_ntg@nt-geotecs.com</a:t>
            </a:r>
          </a:p>
          <a:p>
            <a:pPr algn="ctr"/>
            <a:r>
              <a:rPr lang="ja-JP" altLang="en-US" sz="2800" b="1" dirty="0">
                <a:ln w="0"/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返信：</a:t>
            </a:r>
            <a:r>
              <a:rPr lang="en-US" altLang="ja-JP" sz="2800" b="1" dirty="0">
                <a:ln w="0"/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FAX</a:t>
            </a:r>
            <a:r>
              <a:rPr lang="ja-JP" altLang="en-US" sz="2800" b="1" dirty="0">
                <a:ln w="0"/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番号　</a:t>
            </a:r>
            <a:r>
              <a:rPr lang="en-US" altLang="ja-JP" sz="2800" b="1" dirty="0">
                <a:ln w="0"/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03-5946-4816</a:t>
            </a:r>
            <a:endParaRPr lang="ja-JP" altLang="en-US" sz="2800" b="1" dirty="0">
              <a:ln w="0"/>
              <a:solidFill>
                <a:srgbClr val="FF000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5753872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2633E3AEF0BD604AA221CD0EE7B64078" ma:contentTypeVersion="10" ma:contentTypeDescription="新しいドキュメントを作成します。" ma:contentTypeScope="" ma:versionID="b04f38ebde8b01a2ff1fb727827814c1">
  <xsd:schema xmlns:xsd="http://www.w3.org/2001/XMLSchema" xmlns:xs="http://www.w3.org/2001/XMLSchema" xmlns:p="http://schemas.microsoft.com/office/2006/metadata/properties" xmlns:ns2="2de2dee7-654b-405e-97dc-c886b71d68e7" xmlns:ns3="c95d791c-304a-4709-a1ab-8c856eaf8c12" targetNamespace="http://schemas.microsoft.com/office/2006/metadata/properties" ma:root="true" ma:fieldsID="efa9fd1e0d27a92a182016ed0e9db596" ns2:_="" ns3:_="">
    <xsd:import namespace="2de2dee7-654b-405e-97dc-c886b71d68e7"/>
    <xsd:import namespace="c95d791c-304a-4709-a1ab-8c856eaf8c1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de2dee7-654b-405e-97dc-c886b71d68e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7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95d791c-304a-4709-a1ab-8c856eaf8c12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B5DCDC8B-5D76-42E0-A3D9-4513A9CD572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de2dee7-654b-405e-97dc-c886b71d68e7"/>
    <ds:schemaRef ds:uri="c95d791c-304a-4709-a1ab-8c856eaf8c1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A23F187-B5DB-427D-9D9C-98CC919693B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83015D9-5BD5-46AC-A90E-DCEC3E5B72B0}">
  <ds:schemaRefs>
    <ds:schemaRef ds:uri="http://schemas.microsoft.com/office/infopath/2007/PartnerControls"/>
    <ds:schemaRef ds:uri="http://schemas.microsoft.com/office/2006/documentManagement/types"/>
    <ds:schemaRef ds:uri="http://schemas.openxmlformats.org/package/2006/metadata/core-properties"/>
    <ds:schemaRef ds:uri="http://purl.org/dc/dcmitype/"/>
    <ds:schemaRef ds:uri="http://purl.org/dc/elements/1.1/"/>
    <ds:schemaRef ds:uri="http://schemas.microsoft.com/office/2006/metadata/properties"/>
    <ds:schemaRef ds:uri="http://purl.org/dc/terms/"/>
    <ds:schemaRef ds:uri="c95d791c-304a-4709-a1ab-8c856eaf8c12"/>
    <ds:schemaRef ds:uri="2de2dee7-654b-405e-97dc-c886b71d68e7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3377</TotalTime>
  <Words>356</Words>
  <Application>Microsoft Office PowerPoint</Application>
  <PresentationFormat>ユーザー設定</PresentationFormat>
  <Paragraphs>39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>HP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ジオスペーシャルフェア 2022</dc:title>
  <dc:creator>Hirayama Masako</dc:creator>
  <cp:lastModifiedBy>大塚健二</cp:lastModifiedBy>
  <cp:revision>244</cp:revision>
  <cp:lastPrinted>2024-03-29T11:24:36Z</cp:lastPrinted>
  <dcterms:created xsi:type="dcterms:W3CDTF">2022-03-18T03:47:26Z</dcterms:created>
  <dcterms:modified xsi:type="dcterms:W3CDTF">2025-04-08T23:51:40Z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0x0101002633E3AEF0BD604AA221CD0EE7B64078</vt:lpwstr>
  </property>
</Properties>
</file>